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0"/>
    <p:restoredTop sz="94677"/>
  </p:normalViewPr>
  <p:slideViewPr>
    <p:cSldViewPr snapToGrid="0">
      <p:cViewPr varScale="1">
        <p:scale>
          <a:sx n="156" d="100"/>
          <a:sy n="156" d="100"/>
        </p:scale>
        <p:origin x="62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786CF-DC55-E240-A1CA-751B7A7BF6EB}" type="datetimeFigureOut">
              <a:rPr lang="en-US" smtClean="0"/>
              <a:t>9/27/2023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DFF2E62-7F17-1F44-8804-E5C9154EA35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88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86CF-DC55-E240-A1CA-751B7A7BF6EB}"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2E62-7F17-1F44-8804-E5C9154EA35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68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86CF-DC55-E240-A1CA-751B7A7BF6EB}"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2E62-7F17-1F44-8804-E5C9154EA35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8803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86CF-DC55-E240-A1CA-751B7A7BF6EB}"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2E62-7F17-1F44-8804-E5C9154EA35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710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786CF-DC55-E240-A1CA-751B7A7BF6EB}"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F2E62-7F17-1F44-8804-E5C9154EA35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22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786CF-DC55-E240-A1CA-751B7A7BF6EB}"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2E62-7F17-1F44-8804-E5C9154EA35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786CF-DC55-E240-A1CA-751B7A7BF6EB}"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F2E62-7F17-1F44-8804-E5C9154EA35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1732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786CF-DC55-E240-A1CA-751B7A7BF6EB}"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F2E62-7F17-1F44-8804-E5C9154EA35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479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786CF-DC55-E240-A1CA-751B7A7BF6EB}"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F2E62-7F17-1F44-8804-E5C9154EA359}" type="slidenum">
              <a:rPr lang="en-US" smtClean="0"/>
              <a:t>‹#›</a:t>
            </a:fld>
            <a:endParaRPr lang="en-US"/>
          </a:p>
        </p:txBody>
      </p:sp>
    </p:spTree>
    <p:extLst>
      <p:ext uri="{BB962C8B-B14F-4D97-AF65-F5344CB8AC3E}">
        <p14:creationId xmlns:p14="http://schemas.microsoft.com/office/powerpoint/2010/main" val="2095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786CF-DC55-E240-A1CA-751B7A7BF6EB}"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F2E62-7F17-1F44-8804-E5C9154EA35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56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FA786CF-DC55-E240-A1CA-751B7A7BF6EB}" type="datetimeFigureOut">
              <a:rPr lang="en-US" smtClean="0"/>
              <a:t>9/27/2023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DFF2E62-7F17-1F44-8804-E5C9154EA35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329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A786CF-DC55-E240-A1CA-751B7A7BF6EB}" type="datetimeFigureOut">
              <a:rPr lang="en-US" smtClean="0"/>
              <a:t>9/27/2023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DFF2E62-7F17-1F44-8804-E5C9154EA35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46523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A73-739C-3A15-24D3-DFE2883D43B4}"/>
              </a:ext>
            </a:extLst>
          </p:cNvPr>
          <p:cNvSpPr>
            <a:spLocks noGrp="1"/>
          </p:cNvSpPr>
          <p:nvPr>
            <p:ph type="ctrTitle"/>
          </p:nvPr>
        </p:nvSpPr>
        <p:spPr/>
        <p:txBody>
          <a:bodyPr/>
          <a:lstStyle/>
          <a:p>
            <a:r>
              <a:rPr lang="en-US" dirty="0"/>
              <a:t>NIH NCI Internship</a:t>
            </a:r>
          </a:p>
        </p:txBody>
      </p:sp>
      <p:sp>
        <p:nvSpPr>
          <p:cNvPr id="3" name="Subtitle 2">
            <a:extLst>
              <a:ext uri="{FF2B5EF4-FFF2-40B4-BE49-F238E27FC236}">
                <a16:creationId xmlns:a16="http://schemas.microsoft.com/office/drawing/2014/main" id="{87B5F7C1-F20E-A12A-32F2-E91DA7529D60}"/>
              </a:ext>
            </a:extLst>
          </p:cNvPr>
          <p:cNvSpPr>
            <a:spLocks noGrp="1"/>
          </p:cNvSpPr>
          <p:nvPr>
            <p:ph type="subTitle" idx="1"/>
          </p:nvPr>
        </p:nvSpPr>
        <p:spPr/>
        <p:txBody>
          <a:bodyPr/>
          <a:lstStyle/>
          <a:p>
            <a:r>
              <a:rPr lang="en-US" dirty="0"/>
              <a:t>Andrew Liu</a:t>
            </a:r>
          </a:p>
        </p:txBody>
      </p:sp>
    </p:spTree>
    <p:extLst>
      <p:ext uri="{BB962C8B-B14F-4D97-AF65-F5344CB8AC3E}">
        <p14:creationId xmlns:p14="http://schemas.microsoft.com/office/powerpoint/2010/main" val="30607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B1A00-FFA4-5782-6358-027CF5199523}"/>
              </a:ext>
            </a:extLst>
          </p:cNvPr>
          <p:cNvSpPr>
            <a:spLocks noGrp="1"/>
          </p:cNvSpPr>
          <p:nvPr>
            <p:ph type="title"/>
          </p:nvPr>
        </p:nvSpPr>
        <p:spPr/>
        <p:txBody>
          <a:bodyPr/>
          <a:lstStyle/>
          <a:p>
            <a:r>
              <a:rPr lang="en-US" dirty="0"/>
              <a:t>Initial</a:t>
            </a:r>
          </a:p>
        </p:txBody>
      </p:sp>
      <p:sp>
        <p:nvSpPr>
          <p:cNvPr id="3" name="Content Placeholder 2">
            <a:extLst>
              <a:ext uri="{FF2B5EF4-FFF2-40B4-BE49-F238E27FC236}">
                <a16:creationId xmlns:a16="http://schemas.microsoft.com/office/drawing/2014/main" id="{2749B2A5-52ED-0924-11E6-21CB41CB87CC}"/>
              </a:ext>
            </a:extLst>
          </p:cNvPr>
          <p:cNvSpPr>
            <a:spLocks noGrp="1"/>
          </p:cNvSpPr>
          <p:nvPr>
            <p:ph idx="1"/>
          </p:nvPr>
        </p:nvSpPr>
        <p:spPr/>
        <p:txBody>
          <a:bodyPr/>
          <a:lstStyle/>
          <a:p>
            <a:r>
              <a:rPr lang="en-US" dirty="0"/>
              <a:t>Reviewing R code and techniques</a:t>
            </a:r>
          </a:p>
          <a:p>
            <a:r>
              <a:rPr lang="en-US" dirty="0"/>
              <a:t>Reviewing statistical methods and models</a:t>
            </a:r>
          </a:p>
          <a:p>
            <a:r>
              <a:rPr lang="en-US" dirty="0"/>
              <a:t>Learning about project broad goals</a:t>
            </a:r>
          </a:p>
        </p:txBody>
      </p:sp>
      <p:pic>
        <p:nvPicPr>
          <p:cNvPr id="4" name="Content Placeholder 4">
            <a:extLst>
              <a:ext uri="{FF2B5EF4-FFF2-40B4-BE49-F238E27FC236}">
                <a16:creationId xmlns:a16="http://schemas.microsoft.com/office/drawing/2014/main" id="{9B78F4FC-4538-2B28-5E01-6AD3A0600BD0}"/>
              </a:ext>
            </a:extLst>
          </p:cNvPr>
          <p:cNvPicPr>
            <a:picLocks noChangeAspect="1"/>
          </p:cNvPicPr>
          <p:nvPr/>
        </p:nvPicPr>
        <p:blipFill>
          <a:blip r:embed="rId2"/>
          <a:stretch>
            <a:fillRect/>
          </a:stretch>
        </p:blipFill>
        <p:spPr>
          <a:xfrm>
            <a:off x="8137909" y="713854"/>
            <a:ext cx="3673091" cy="5623976"/>
          </a:xfrm>
          <a:prstGeom prst="rect">
            <a:avLst/>
          </a:prstGeom>
        </p:spPr>
      </p:pic>
    </p:spTree>
    <p:extLst>
      <p:ext uri="{BB962C8B-B14F-4D97-AF65-F5344CB8AC3E}">
        <p14:creationId xmlns:p14="http://schemas.microsoft.com/office/powerpoint/2010/main" val="132780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AB75-D5E0-3D00-396E-9B05A0D79122}"/>
              </a:ext>
            </a:extLst>
          </p:cNvPr>
          <p:cNvSpPr>
            <a:spLocks noGrp="1"/>
          </p:cNvSpPr>
          <p:nvPr>
            <p:ph type="title"/>
          </p:nvPr>
        </p:nvSpPr>
        <p:spPr/>
        <p:txBody>
          <a:bodyPr/>
          <a:lstStyle/>
          <a:p>
            <a:r>
              <a:rPr lang="en-US" dirty="0"/>
              <a:t>My Summer</a:t>
            </a:r>
          </a:p>
        </p:txBody>
      </p:sp>
      <p:sp>
        <p:nvSpPr>
          <p:cNvPr id="3" name="Content Placeholder 2">
            <a:extLst>
              <a:ext uri="{FF2B5EF4-FFF2-40B4-BE49-F238E27FC236}">
                <a16:creationId xmlns:a16="http://schemas.microsoft.com/office/drawing/2014/main" id="{E4C1F977-0763-E804-32B4-4621A37628B8}"/>
              </a:ext>
            </a:extLst>
          </p:cNvPr>
          <p:cNvSpPr>
            <a:spLocks noGrp="1"/>
          </p:cNvSpPr>
          <p:nvPr>
            <p:ph idx="1"/>
          </p:nvPr>
        </p:nvSpPr>
        <p:spPr/>
        <p:txBody>
          <a:bodyPr/>
          <a:lstStyle/>
          <a:p>
            <a:r>
              <a:rPr lang="en-US" dirty="0"/>
              <a:t>Focused on Tabula </a:t>
            </a:r>
            <a:r>
              <a:rPr lang="en-US" dirty="0" err="1"/>
              <a:t>Muris</a:t>
            </a:r>
            <a:r>
              <a:rPr lang="en-US" dirty="0"/>
              <a:t> and Tabula Sapiens w/ comparison to </a:t>
            </a:r>
            <a:r>
              <a:rPr lang="en-US" dirty="0" err="1"/>
              <a:t>scRNAseq</a:t>
            </a:r>
            <a:r>
              <a:rPr lang="en-US" dirty="0"/>
              <a:t> data from </a:t>
            </a:r>
            <a:r>
              <a:rPr lang="en-US" dirty="0" err="1"/>
              <a:t>Biomart</a:t>
            </a:r>
            <a:endParaRPr lang="en-US" dirty="0"/>
          </a:p>
        </p:txBody>
      </p:sp>
      <p:pic>
        <p:nvPicPr>
          <p:cNvPr id="1026" name="Picture 2" descr="Tabula Muris - CZ Biohub San Francisco">
            <a:extLst>
              <a:ext uri="{FF2B5EF4-FFF2-40B4-BE49-F238E27FC236}">
                <a16:creationId xmlns:a16="http://schemas.microsoft.com/office/drawing/2014/main" id="{336F00E7-C813-47CB-5C4C-E975F7645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7" y="2817912"/>
            <a:ext cx="4851744" cy="3767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bula Sapiens' Multi-Organ Cell Atlas Already Yielding Surprises for  Biologists">
            <a:extLst>
              <a:ext uri="{FF2B5EF4-FFF2-40B4-BE49-F238E27FC236}">
                <a16:creationId xmlns:a16="http://schemas.microsoft.com/office/drawing/2014/main" id="{2CE4933E-EC9A-CC1B-84C7-D0DB96B8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882" y="3009795"/>
            <a:ext cx="5955585" cy="303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7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2633-8CE6-A5EC-3AD9-41287D260CFB}"/>
              </a:ext>
            </a:extLst>
          </p:cNvPr>
          <p:cNvSpPr>
            <a:spLocks noGrp="1"/>
          </p:cNvSpPr>
          <p:nvPr>
            <p:ph type="title"/>
          </p:nvPr>
        </p:nvSpPr>
        <p:spPr/>
        <p:txBody>
          <a:bodyPr/>
          <a:lstStyle/>
          <a:p>
            <a:r>
              <a:rPr lang="en-US" dirty="0"/>
              <a:t>4 Main Outcomes</a:t>
            </a:r>
          </a:p>
        </p:txBody>
      </p:sp>
      <p:sp>
        <p:nvSpPr>
          <p:cNvPr id="3" name="Content Placeholder 2">
            <a:extLst>
              <a:ext uri="{FF2B5EF4-FFF2-40B4-BE49-F238E27FC236}">
                <a16:creationId xmlns:a16="http://schemas.microsoft.com/office/drawing/2014/main" id="{14A5B301-53E8-F369-764D-8C29C5B06B9E}"/>
              </a:ext>
            </a:extLst>
          </p:cNvPr>
          <p:cNvSpPr>
            <a:spLocks noGrp="1"/>
          </p:cNvSpPr>
          <p:nvPr>
            <p:ph idx="1"/>
          </p:nvPr>
        </p:nvSpPr>
        <p:spPr/>
        <p:txBody>
          <a:bodyPr>
            <a:normAutofit/>
          </a:bodyPr>
          <a:lstStyle/>
          <a:p>
            <a:pPr marL="342900" marR="0" lvl="0" indent="-342900">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Learned how to take unprocessed data and clean it for analysis</a:t>
            </a:r>
          </a:p>
          <a:p>
            <a:pPr marL="742950" marR="0" lvl="1" indent="-285750">
              <a:spcBef>
                <a:spcPts val="0"/>
              </a:spcBef>
              <a:spcAft>
                <a:spcPts val="0"/>
              </a:spcAft>
              <a:buFont typeface="+mj-lt"/>
              <a:buAutoNum type="alphaLcPeriod"/>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Scan for empty cells, clean row names (ex: chromosome attachments), verifying gene IDs</a:t>
            </a:r>
          </a:p>
          <a:p>
            <a:pPr marL="742950" marR="0" lvl="1" indent="-285750">
              <a:spcBef>
                <a:spcPts val="0"/>
              </a:spcBef>
              <a:spcAft>
                <a:spcPts val="0"/>
              </a:spcAft>
              <a:buFont typeface="+mj-lt"/>
              <a:buAutoNum type="alphaLcPeriod"/>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Process Tabula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Muris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and Sapiens into ready to read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rds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files</a:t>
            </a:r>
          </a:p>
          <a:p>
            <a:pPr marL="342900" marR="0" lvl="0" indent="-342900">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Learned how to make graphical representations of different comparisons</a:t>
            </a:r>
          </a:p>
          <a:p>
            <a:pPr marL="742950" marR="0" lvl="1" indent="-285750">
              <a:spcBef>
                <a:spcPts val="0"/>
              </a:spcBef>
              <a:spcAft>
                <a:spcPts val="0"/>
              </a:spcAft>
              <a:buFont typeface="+mj-lt"/>
              <a:buAutoNum type="alphaLcPeriod"/>
            </a:pP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ViolinPlots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ScoreHeatmaps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DeltaDistributions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ScatterPlots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Learned how to access remote supercomputer using Terminal</a:t>
            </a:r>
          </a:p>
          <a:p>
            <a:pPr marL="342900" marR="0" lvl="0" indent="-342900">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Learned how to write .bash and .swarm files to automate running R scripts and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Rmd</a:t>
            </a:r>
            <a:r>
              <a:rPr lang="en-US" kern="100" dirty="0">
                <a:effectLst/>
                <a:latin typeface="Calibri" panose="020F0502020204030204" pitchFamily="34" charset="0"/>
                <a:ea typeface="Calibri" panose="020F0502020204030204" pitchFamily="34" charset="0"/>
                <a:cs typeface="Times New Roman" panose="02020603050405020304" pitchFamily="18" charset="0"/>
              </a:rPr>
              <a:t> in parallel</a:t>
            </a:r>
          </a:p>
        </p:txBody>
      </p:sp>
    </p:spTree>
    <p:extLst>
      <p:ext uri="{BB962C8B-B14F-4D97-AF65-F5344CB8AC3E}">
        <p14:creationId xmlns:p14="http://schemas.microsoft.com/office/powerpoint/2010/main" val="365054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888C-2095-C805-C540-00BECBA6DC85}"/>
              </a:ext>
            </a:extLst>
          </p:cNvPr>
          <p:cNvSpPr>
            <a:spLocks noGrp="1"/>
          </p:cNvSpPr>
          <p:nvPr>
            <p:ph type="title"/>
          </p:nvPr>
        </p:nvSpPr>
        <p:spPr/>
        <p:txBody>
          <a:bodyPr/>
          <a:lstStyle/>
          <a:p>
            <a:r>
              <a:rPr lang="en-US" dirty="0"/>
              <a:t>Output</a:t>
            </a:r>
          </a:p>
        </p:txBody>
      </p:sp>
      <p:pic>
        <p:nvPicPr>
          <p:cNvPr id="5" name="Content Placeholder 4">
            <a:extLst>
              <a:ext uri="{FF2B5EF4-FFF2-40B4-BE49-F238E27FC236}">
                <a16:creationId xmlns:a16="http://schemas.microsoft.com/office/drawing/2014/main" id="{840DA28F-2D16-AC3C-FB20-A64EC16C8455}"/>
              </a:ext>
            </a:extLst>
          </p:cNvPr>
          <p:cNvPicPr>
            <a:picLocks noGrp="1" noChangeAspect="1"/>
          </p:cNvPicPr>
          <p:nvPr>
            <p:ph idx="1"/>
          </p:nvPr>
        </p:nvPicPr>
        <p:blipFill>
          <a:blip r:embed="rId2"/>
          <a:stretch>
            <a:fillRect/>
          </a:stretch>
        </p:blipFill>
        <p:spPr>
          <a:xfrm>
            <a:off x="3605063" y="544891"/>
            <a:ext cx="3713231" cy="2291594"/>
          </a:xfrm>
        </p:spPr>
      </p:pic>
      <p:pic>
        <p:nvPicPr>
          <p:cNvPr id="7" name="Picture 6">
            <a:extLst>
              <a:ext uri="{FF2B5EF4-FFF2-40B4-BE49-F238E27FC236}">
                <a16:creationId xmlns:a16="http://schemas.microsoft.com/office/drawing/2014/main" id="{4D12A031-AEB3-B65A-3B84-4AC1777ABB51}"/>
              </a:ext>
            </a:extLst>
          </p:cNvPr>
          <p:cNvPicPr>
            <a:picLocks noChangeAspect="1"/>
          </p:cNvPicPr>
          <p:nvPr/>
        </p:nvPicPr>
        <p:blipFill>
          <a:blip r:embed="rId3"/>
          <a:stretch>
            <a:fillRect/>
          </a:stretch>
        </p:blipFill>
        <p:spPr>
          <a:xfrm>
            <a:off x="471503" y="3386882"/>
            <a:ext cx="5624497" cy="3471118"/>
          </a:xfrm>
          <a:prstGeom prst="rect">
            <a:avLst/>
          </a:prstGeom>
        </p:spPr>
      </p:pic>
      <p:pic>
        <p:nvPicPr>
          <p:cNvPr id="9" name="Picture 8">
            <a:extLst>
              <a:ext uri="{FF2B5EF4-FFF2-40B4-BE49-F238E27FC236}">
                <a16:creationId xmlns:a16="http://schemas.microsoft.com/office/drawing/2014/main" id="{E18A5B9B-AA52-C89D-81A8-0FBCF2887CC1}"/>
              </a:ext>
            </a:extLst>
          </p:cNvPr>
          <p:cNvPicPr>
            <a:picLocks noChangeAspect="1"/>
          </p:cNvPicPr>
          <p:nvPr/>
        </p:nvPicPr>
        <p:blipFill>
          <a:blip r:embed="rId4"/>
          <a:stretch>
            <a:fillRect/>
          </a:stretch>
        </p:blipFill>
        <p:spPr>
          <a:xfrm>
            <a:off x="8148294" y="860665"/>
            <a:ext cx="4035506" cy="4172979"/>
          </a:xfrm>
          <a:prstGeom prst="rect">
            <a:avLst/>
          </a:prstGeom>
        </p:spPr>
      </p:pic>
    </p:spTree>
    <p:extLst>
      <p:ext uri="{BB962C8B-B14F-4D97-AF65-F5344CB8AC3E}">
        <p14:creationId xmlns:p14="http://schemas.microsoft.com/office/powerpoint/2010/main" val="69502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B464-1CA1-6362-9B62-F8256E344CF3}"/>
              </a:ext>
            </a:extLst>
          </p:cNvPr>
          <p:cNvSpPr>
            <a:spLocks noGrp="1"/>
          </p:cNvSpPr>
          <p:nvPr>
            <p:ph type="title"/>
          </p:nvPr>
        </p:nvSpPr>
        <p:spPr/>
        <p:txBody>
          <a:bodyPr/>
          <a:lstStyle/>
          <a:p>
            <a:r>
              <a:rPr lang="en-US" dirty="0"/>
              <a:t>Current Limitations in Knowledge</a:t>
            </a:r>
          </a:p>
        </p:txBody>
      </p:sp>
      <p:sp>
        <p:nvSpPr>
          <p:cNvPr id="3" name="Content Placeholder 2">
            <a:extLst>
              <a:ext uri="{FF2B5EF4-FFF2-40B4-BE49-F238E27FC236}">
                <a16:creationId xmlns:a16="http://schemas.microsoft.com/office/drawing/2014/main" id="{A59ABF49-715F-11CF-4772-86E31FCF0FF1}"/>
              </a:ext>
            </a:extLst>
          </p:cNvPr>
          <p:cNvSpPr>
            <a:spLocks noGrp="1"/>
          </p:cNvSpPr>
          <p:nvPr>
            <p:ph idx="1"/>
          </p:nvPr>
        </p:nvSpPr>
        <p:spPr/>
        <p:txBody>
          <a:bodyPr/>
          <a:lstStyle/>
          <a:p>
            <a:r>
              <a:rPr lang="en-US" dirty="0"/>
              <a:t>Bayesian Statistics</a:t>
            </a:r>
          </a:p>
          <a:p>
            <a:r>
              <a:rPr lang="en-US" dirty="0"/>
              <a:t>Biological Pathways past Biochemistry</a:t>
            </a:r>
          </a:p>
          <a:p>
            <a:r>
              <a:rPr lang="en-US" dirty="0"/>
              <a:t>Factors behind cell death</a:t>
            </a:r>
          </a:p>
        </p:txBody>
      </p:sp>
    </p:spTree>
    <p:extLst>
      <p:ext uri="{BB962C8B-B14F-4D97-AF65-F5344CB8AC3E}">
        <p14:creationId xmlns:p14="http://schemas.microsoft.com/office/powerpoint/2010/main" val="316749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9AD-A674-E81A-54D2-8509EA99F7F1}"/>
              </a:ext>
            </a:extLst>
          </p:cNvPr>
          <p:cNvSpPr>
            <a:spLocks noGrp="1"/>
          </p:cNvSpPr>
          <p:nvPr>
            <p:ph type="title"/>
          </p:nvPr>
        </p:nvSpPr>
        <p:spPr/>
        <p:txBody>
          <a:bodyPr/>
          <a:lstStyle/>
          <a:p>
            <a:r>
              <a:rPr lang="en-US" dirty="0"/>
              <a:t>Internship Summary (brief)</a:t>
            </a:r>
          </a:p>
        </p:txBody>
      </p:sp>
      <p:sp>
        <p:nvSpPr>
          <p:cNvPr id="3" name="Content Placeholder 2">
            <a:extLst>
              <a:ext uri="{FF2B5EF4-FFF2-40B4-BE49-F238E27FC236}">
                <a16:creationId xmlns:a16="http://schemas.microsoft.com/office/drawing/2014/main" id="{CE448B59-177C-1BE2-7A05-668826C8F443}"/>
              </a:ext>
            </a:extLst>
          </p:cNvPr>
          <p:cNvSpPr>
            <a:spLocks noGrp="1"/>
          </p:cNvSpPr>
          <p:nvPr>
            <p:ph idx="1"/>
          </p:nvPr>
        </p:nvSpPr>
        <p:spPr/>
        <p:txBody>
          <a:bodyPr>
            <a:normAutofit fontScale="55000" lnSpcReduction="20000"/>
          </a:bodyPr>
          <a:lstStyle/>
          <a:p>
            <a:pPr marL="0" indent="0">
              <a:buNone/>
            </a:pPr>
            <a:r>
              <a:rPr lang="en-US" dirty="0"/>
              <a:t>My internship with the NIH this summer was fruitful and educational to say the least. Initially, I reviewed R coding techniques and statistical methods / modeling through Dataquest lessons courtesy of the NIH. These instructive modules helped me transition into learning about </a:t>
            </a:r>
            <a:r>
              <a:rPr lang="en-US" dirty="0" err="1"/>
              <a:t>SingleR</a:t>
            </a:r>
            <a:r>
              <a:rPr lang="en-US" dirty="0"/>
              <a:t>, Seurat, and </a:t>
            </a:r>
            <a:r>
              <a:rPr lang="en-US" dirty="0" err="1"/>
              <a:t>SingleCellExperiment</a:t>
            </a:r>
            <a:r>
              <a:rPr lang="en-US" dirty="0"/>
              <a:t> objects. After thoroughly exploring the Seurat tutorial and accessing </a:t>
            </a:r>
            <a:r>
              <a:rPr lang="en-US" dirty="0" err="1"/>
              <a:t>Biomart</a:t>
            </a:r>
            <a:r>
              <a:rPr lang="en-US" dirty="0"/>
              <a:t> for datasets, I was ready to tackle my summer project: run </a:t>
            </a:r>
            <a:r>
              <a:rPr lang="en-US" dirty="0" err="1"/>
              <a:t>SingleR</a:t>
            </a:r>
            <a:r>
              <a:rPr lang="en-US" dirty="0"/>
              <a:t> comparisons between Tabula </a:t>
            </a:r>
            <a:r>
              <a:rPr lang="en-US" dirty="0" err="1"/>
              <a:t>Muris</a:t>
            </a:r>
            <a:r>
              <a:rPr lang="en-US" dirty="0"/>
              <a:t> and Sapiens against corresponding organ data pulled from </a:t>
            </a:r>
            <a:r>
              <a:rPr lang="en-US" dirty="0" err="1"/>
              <a:t>Biomart</a:t>
            </a:r>
            <a:r>
              <a:rPr lang="en-US" dirty="0"/>
              <a:t>.</a:t>
            </a:r>
          </a:p>
          <a:p>
            <a:pPr marL="0" indent="0">
              <a:buNone/>
            </a:pPr>
            <a:r>
              <a:rPr lang="en-US" dirty="0"/>
              <a:t>This project brought four learning outcomes. First, I learned how to take imperfect data and clean it for analysis. This included scanning and removing empty cells, verifying row name conventions, and confirming gene IDs. This step prevents many downstream errors and was important for me to pick up. Second, I learned how to make graphical outputs of many analyses. Although these functions are pre-defined, it was valuable learning about the parameters involved in various functions and preparing the data ahead of this step. Third, I learned how to access a remote supercomputer with Terminal. The Tabula datasets can be several gigabytes large and sometimes too cumbersome for a PC to process. The NIH owns a supercomputer named </a:t>
            </a:r>
            <a:r>
              <a:rPr lang="en-US" dirty="0" err="1"/>
              <a:t>Biowulf</a:t>
            </a:r>
            <a:r>
              <a:rPr lang="en-US" dirty="0"/>
              <a:t> that has the processing power to take on </a:t>
            </a:r>
            <a:r>
              <a:rPr lang="en-US" dirty="0" err="1"/>
              <a:t>SingleR</a:t>
            </a:r>
            <a:r>
              <a:rPr lang="en-US" dirty="0"/>
              <a:t> comparisons between datasets, each several GB large. To do so, remote access was needed and was done through Terminal. Lastly, I learned how to write .bash and .swarm files, which aided me greatly in processing the dozens of Tabula datasets. Similar R scripts and R Markdown files were applied to the Tabula datasets, so by running these in parallel through swarm files, the efficiency increased greatly. This helped me both with conversion of Tabula datasets to .</a:t>
            </a:r>
            <a:r>
              <a:rPr lang="en-US" dirty="0" err="1"/>
              <a:t>rds</a:t>
            </a:r>
            <a:r>
              <a:rPr lang="en-US" dirty="0"/>
              <a:t> files and running </a:t>
            </a:r>
            <a:r>
              <a:rPr lang="en-US" dirty="0" err="1"/>
              <a:t>SingleR</a:t>
            </a:r>
            <a:r>
              <a:rPr lang="en-US" dirty="0"/>
              <a:t> comparisons w/ additional graphical outputs.</a:t>
            </a:r>
          </a:p>
          <a:p>
            <a:pPr marL="0" indent="0">
              <a:buNone/>
            </a:pPr>
            <a:r>
              <a:rPr lang="en-US" dirty="0"/>
              <a:t>My mentor Dr. Nathan Wong was instrumental in my successes and I couldn’t have accomplished nearly as much without him. He was an amazing guide at what he does, and when we hit the inevitable coding snag, he always helped me find a solution and learn how to troubleshoot. The internship was a great success and I’m proud to have worked with the NIH and Dr. Wong this summer.</a:t>
            </a:r>
          </a:p>
        </p:txBody>
      </p:sp>
    </p:spTree>
    <p:extLst>
      <p:ext uri="{BB962C8B-B14F-4D97-AF65-F5344CB8AC3E}">
        <p14:creationId xmlns:p14="http://schemas.microsoft.com/office/powerpoint/2010/main" val="240170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9158</TotalTime>
  <Words>552</Words>
  <Application>Microsoft Office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Gallery</vt:lpstr>
      <vt:lpstr>NIH NCI Internship</vt:lpstr>
      <vt:lpstr>Initial</vt:lpstr>
      <vt:lpstr>My Summer</vt:lpstr>
      <vt:lpstr>4 Main Outcomes</vt:lpstr>
      <vt:lpstr>Output</vt:lpstr>
      <vt:lpstr>Current Limitations in Knowledge</vt:lpstr>
      <vt:lpstr>Internship Summary (brief)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NIH NCI Internship</dc:title>
  <dc:creator>Liu, Andrew (NIH/NCI) [F]</dc:creator>
  <cp:lastModifiedBy>Andrew Liu</cp:lastModifiedBy>
  <cp:revision>14</cp:revision>
  <dcterms:created xsi:type="dcterms:W3CDTF">2023-09-08T05:38:23Z</dcterms:created>
  <dcterms:modified xsi:type="dcterms:W3CDTF">2023-09-28T02:36:56Z</dcterms:modified>
</cp:coreProperties>
</file>